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6858000" cx="12192000"/>
  <p:notesSz cx="6858000" cy="9144000"/>
  <p:embeddedFontLst>
    <p:embeddedFont>
      <p:font typeface="Libre Franklin"/>
      <p:regular r:id="rId37"/>
      <p:bold r:id="rId38"/>
      <p:italic r:id="rId39"/>
      <p:boldItalic r:id="rId40"/>
    </p:embeddedFont>
    <p:embeddedFont>
      <p:font typeface="Century Schoolbook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665">
          <p15:clr>
            <a:srgbClr val="A4A3A4"/>
          </p15:clr>
        </p15:guide>
      </p15:sldGuideLst>
    </p:ext>
    <p:ext uri="GoogleSlidesCustomDataVersion2">
      <go:slidesCustomData xmlns:go="http://customooxmlschemas.google.com/" r:id="rId45" roundtripDataSignature="AMtx7misc25MibCOdAaHUXf3/4v1APvW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66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Franklin-boldItalic.fntdata"/><Relationship Id="rId20" Type="http://schemas.openxmlformats.org/officeDocument/2006/relationships/slide" Target="slides/slide15.xml"/><Relationship Id="rId42" Type="http://schemas.openxmlformats.org/officeDocument/2006/relationships/font" Target="fonts/CenturySchoolbook-bold.fntdata"/><Relationship Id="rId41" Type="http://schemas.openxmlformats.org/officeDocument/2006/relationships/font" Target="fonts/CenturySchoolbook-regular.fntdata"/><Relationship Id="rId22" Type="http://schemas.openxmlformats.org/officeDocument/2006/relationships/slide" Target="slides/slide17.xml"/><Relationship Id="rId44" Type="http://schemas.openxmlformats.org/officeDocument/2006/relationships/font" Target="fonts/CenturySchoolbook-boldItalic.fntdata"/><Relationship Id="rId21" Type="http://schemas.openxmlformats.org/officeDocument/2006/relationships/slide" Target="slides/slide16.xml"/><Relationship Id="rId43" Type="http://schemas.openxmlformats.org/officeDocument/2006/relationships/font" Target="fonts/CenturySchoolbook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LibreFranklin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LibreFranklin-italic.fntdata"/><Relationship Id="rId16" Type="http://schemas.openxmlformats.org/officeDocument/2006/relationships/slide" Target="slides/slide11.xml"/><Relationship Id="rId38" Type="http://schemas.openxmlformats.org/officeDocument/2006/relationships/font" Target="fonts/LibreFranklin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" name="Google Shape;16;p33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3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" name="Google Shape;19;p33"/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" name="Google Shape;20;p33"/>
            <p:cNvCxnSpPr/>
            <p:nvPr/>
          </p:nvCxnSpPr>
          <p:spPr>
            <a:xfrm>
              <a:off x="5250180" y="1267730"/>
              <a:ext cx="0" cy="612648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" name="Google Shape;21;p33"/>
            <p:cNvCxnSpPr/>
            <p:nvPr/>
          </p:nvCxnSpPr>
          <p:spPr>
            <a:xfrm>
              <a:off x="6941820" y="1267730"/>
              <a:ext cx="0" cy="612648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" name="Google Shape;22;p33"/>
            <p:cNvCxnSpPr/>
            <p:nvPr/>
          </p:nvCxnSpPr>
          <p:spPr>
            <a:xfrm>
              <a:off x="5250180" y="1883664"/>
              <a:ext cx="1691640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3" name="Google Shape;23;p33"/>
          <p:cNvSpPr txBox="1"/>
          <p:nvPr>
            <p:ph type="ctrTitle"/>
          </p:nvPr>
        </p:nvSpPr>
        <p:spPr>
          <a:xfrm>
            <a:off x="1629103" y="2244830"/>
            <a:ext cx="8933796" cy="2437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800"/>
              <a:buFont typeface="Century Schoolbook"/>
              <a:buNone/>
              <a:defRPr b="0" sz="68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" type="subTitle"/>
          </p:nvPr>
        </p:nvSpPr>
        <p:spPr>
          <a:xfrm>
            <a:off x="1629101" y="4682062"/>
            <a:ext cx="8936846" cy="457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33"/>
          <p:cNvSpPr txBox="1"/>
          <p:nvPr>
            <p:ph idx="10" type="dt"/>
          </p:nvPr>
        </p:nvSpPr>
        <p:spPr>
          <a:xfrm>
            <a:off x="5318760" y="1341256"/>
            <a:ext cx="1554480" cy="4855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1" type="ftr"/>
          </p:nvPr>
        </p:nvSpPr>
        <p:spPr>
          <a:xfrm>
            <a:off x="1629100" y="5177408"/>
            <a:ext cx="5730295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3"/>
          <p:cNvSpPr txBox="1"/>
          <p:nvPr>
            <p:ph idx="12" type="sldNum"/>
          </p:nvPr>
        </p:nvSpPr>
        <p:spPr>
          <a:xfrm>
            <a:off x="8606920" y="5177408"/>
            <a:ext cx="19559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2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2"/>
          <p:cNvSpPr txBox="1"/>
          <p:nvPr>
            <p:ph idx="1" type="body"/>
          </p:nvPr>
        </p:nvSpPr>
        <p:spPr>
          <a:xfrm rot="5400000">
            <a:off x="4171188" y="-1001268"/>
            <a:ext cx="3849624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4" name="Google Shape;94;p42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2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2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3"/>
          <p:cNvSpPr txBox="1"/>
          <p:nvPr>
            <p:ph type="title"/>
          </p:nvPr>
        </p:nvSpPr>
        <p:spPr>
          <a:xfrm rot="5400000">
            <a:off x="7543800" y="2209800"/>
            <a:ext cx="52578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3"/>
          <p:cNvSpPr txBox="1"/>
          <p:nvPr>
            <p:ph idx="1" type="body"/>
          </p:nvPr>
        </p:nvSpPr>
        <p:spPr>
          <a:xfrm rot="5400000">
            <a:off x="2247900" y="-647700"/>
            <a:ext cx="5257800" cy="80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0" name="Google Shape;100;p43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3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3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4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5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5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6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6"/>
          <p:cNvSpPr txBox="1"/>
          <p:nvPr>
            <p:ph idx="1" type="body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indent="-3429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0" name="Google Shape;40;p36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6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6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5" name="Google Shape;45;p37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7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37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7"/>
          <p:cNvSpPr txBox="1"/>
          <p:nvPr>
            <p:ph type="title"/>
          </p:nvPr>
        </p:nvSpPr>
        <p:spPr>
          <a:xfrm>
            <a:off x="1629156" y="2275165"/>
            <a:ext cx="8933688" cy="2406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800"/>
              <a:buFont typeface="Century Schoolbook"/>
              <a:buNone/>
              <a:defRPr sz="68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9" name="Google Shape;49;p37"/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50" name="Google Shape;50;p37"/>
            <p:cNvCxnSpPr/>
            <p:nvPr/>
          </p:nvCxnSpPr>
          <p:spPr>
            <a:xfrm>
              <a:off x="5250180" y="1267730"/>
              <a:ext cx="0" cy="612648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1" name="Google Shape;51;p37"/>
            <p:cNvCxnSpPr/>
            <p:nvPr/>
          </p:nvCxnSpPr>
          <p:spPr>
            <a:xfrm>
              <a:off x="6941820" y="1267730"/>
              <a:ext cx="0" cy="612648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" name="Google Shape;52;p37"/>
            <p:cNvCxnSpPr/>
            <p:nvPr/>
          </p:nvCxnSpPr>
          <p:spPr>
            <a:xfrm>
              <a:off x="5250180" y="1883664"/>
              <a:ext cx="1691640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53" name="Google Shape;53;p37"/>
          <p:cNvSpPr txBox="1"/>
          <p:nvPr>
            <p:ph idx="1" type="body"/>
          </p:nvPr>
        </p:nvSpPr>
        <p:spPr>
          <a:xfrm>
            <a:off x="1629156" y="4682062"/>
            <a:ext cx="8939784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4" name="Google Shape;54;p37"/>
          <p:cNvSpPr txBox="1"/>
          <p:nvPr>
            <p:ph idx="10" type="dt"/>
          </p:nvPr>
        </p:nvSpPr>
        <p:spPr>
          <a:xfrm>
            <a:off x="5318760" y="1344502"/>
            <a:ext cx="1554480" cy="498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7"/>
          <p:cNvSpPr txBox="1"/>
          <p:nvPr>
            <p:ph idx="11" type="ftr"/>
          </p:nvPr>
        </p:nvSpPr>
        <p:spPr>
          <a:xfrm>
            <a:off x="1629157" y="5177408"/>
            <a:ext cx="5660134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2" type="sldNum"/>
          </p:nvPr>
        </p:nvSpPr>
        <p:spPr>
          <a:xfrm>
            <a:off x="8604504" y="5177408"/>
            <a:ext cx="1958339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8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" type="body"/>
          </p:nvPr>
        </p:nvSpPr>
        <p:spPr>
          <a:xfrm>
            <a:off x="1066800" y="2103120"/>
            <a:ext cx="4663440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60" name="Google Shape;60;p38"/>
          <p:cNvSpPr txBox="1"/>
          <p:nvPr>
            <p:ph idx="2" type="body"/>
          </p:nvPr>
        </p:nvSpPr>
        <p:spPr>
          <a:xfrm>
            <a:off x="6461760" y="2103120"/>
            <a:ext cx="4663440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61" name="Google Shape;61;p38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8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9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" type="body"/>
          </p:nvPr>
        </p:nvSpPr>
        <p:spPr>
          <a:xfrm>
            <a:off x="1069848" y="2074334"/>
            <a:ext cx="4663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b="1" i="0" sz="19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2pPr>
            <a:lvl3pPr indent="-2286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39"/>
          <p:cNvSpPr txBox="1"/>
          <p:nvPr>
            <p:ph idx="2" type="body"/>
          </p:nvPr>
        </p:nvSpPr>
        <p:spPr>
          <a:xfrm>
            <a:off x="1069848" y="2792472"/>
            <a:ext cx="4663440" cy="3163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68" name="Google Shape;68;p39"/>
          <p:cNvSpPr txBox="1"/>
          <p:nvPr>
            <p:ph idx="3" type="body"/>
          </p:nvPr>
        </p:nvSpPr>
        <p:spPr>
          <a:xfrm>
            <a:off x="6458712" y="2074334"/>
            <a:ext cx="4663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b="1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2pPr>
            <a:lvl3pPr indent="-2286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39"/>
          <p:cNvSpPr txBox="1"/>
          <p:nvPr>
            <p:ph idx="4" type="body"/>
          </p:nvPr>
        </p:nvSpPr>
        <p:spPr>
          <a:xfrm>
            <a:off x="6458712" y="2792471"/>
            <a:ext cx="4663440" cy="3164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302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70" name="Google Shape;70;p39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9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0"/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D8D8D8">
              <a:alpha val="6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0"/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40"/>
          <p:cNvSpPr txBox="1"/>
          <p:nvPr>
            <p:ph type="title"/>
          </p:nvPr>
        </p:nvSpPr>
        <p:spPr>
          <a:xfrm>
            <a:off x="8458200" y="607392"/>
            <a:ext cx="3161963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Schoolbook"/>
              <a:buNone/>
              <a:defRPr b="0" sz="3200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" type="body"/>
          </p:nvPr>
        </p:nvSpPr>
        <p:spPr>
          <a:xfrm>
            <a:off x="685800" y="609600"/>
            <a:ext cx="68580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900"/>
              <a:buChar char="◦"/>
              <a:defRPr sz="1900"/>
            </a:lvl1pPr>
            <a:lvl2pPr indent="-3302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indent="-3175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78" name="Google Shape;78;p40"/>
          <p:cNvSpPr txBox="1"/>
          <p:nvPr>
            <p:ph idx="2" type="body"/>
          </p:nvPr>
        </p:nvSpPr>
        <p:spPr>
          <a:xfrm>
            <a:off x="8458200" y="2336800"/>
            <a:ext cx="3161963" cy="36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9" name="Google Shape;79;p40"/>
          <p:cNvSpPr txBox="1"/>
          <p:nvPr>
            <p:ph idx="10" type="dt"/>
          </p:nvPr>
        </p:nvSpPr>
        <p:spPr>
          <a:xfrm>
            <a:off x="5588000" y="6035040"/>
            <a:ext cx="1955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6262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0"/>
          <p:cNvSpPr txBox="1"/>
          <p:nvPr>
            <p:ph idx="11" type="ftr"/>
          </p:nvPr>
        </p:nvSpPr>
        <p:spPr>
          <a:xfrm>
            <a:off x="685801" y="6035040"/>
            <a:ext cx="45847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0"/>
          <p:cNvSpPr txBox="1"/>
          <p:nvPr>
            <p:ph idx="12" type="sldNum"/>
          </p:nvPr>
        </p:nvSpPr>
        <p:spPr>
          <a:xfrm>
            <a:off x="10396728" y="6035040"/>
            <a:ext cx="12234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1"/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D8D8D8">
              <a:alpha val="6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1"/>
          <p:cNvSpPr/>
          <p:nvPr>
            <p:ph idx="2" type="pic"/>
          </p:nvPr>
        </p:nvSpPr>
        <p:spPr>
          <a:xfrm>
            <a:off x="228599" y="237744"/>
            <a:ext cx="7696201" cy="6382512"/>
          </a:xfrm>
          <a:prstGeom prst="rect">
            <a:avLst/>
          </a:prstGeom>
          <a:solidFill>
            <a:srgbClr val="CDB0EB"/>
          </a:solidFill>
          <a:ln>
            <a:noFill/>
          </a:ln>
        </p:spPr>
      </p:sp>
      <p:sp>
        <p:nvSpPr>
          <p:cNvPr id="85" name="Google Shape;85;p41"/>
          <p:cNvSpPr txBox="1"/>
          <p:nvPr>
            <p:ph idx="10" type="dt"/>
          </p:nvPr>
        </p:nvSpPr>
        <p:spPr>
          <a:xfrm>
            <a:off x="5662337" y="6035040"/>
            <a:ext cx="2071963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1"/>
          <p:cNvSpPr txBox="1"/>
          <p:nvPr>
            <p:ph idx="11" type="ftr"/>
          </p:nvPr>
        </p:nvSpPr>
        <p:spPr>
          <a:xfrm>
            <a:off x="612648" y="6035040"/>
            <a:ext cx="4588002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1"/>
          <p:cNvSpPr txBox="1"/>
          <p:nvPr>
            <p:ph idx="12" type="sldNum"/>
          </p:nvPr>
        </p:nvSpPr>
        <p:spPr>
          <a:xfrm>
            <a:off x="10396728" y="6035040"/>
            <a:ext cx="1225296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  <p:sp>
        <p:nvSpPr>
          <p:cNvPr id="88" name="Google Shape;88;p41"/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41"/>
          <p:cNvSpPr txBox="1"/>
          <p:nvPr>
            <p:ph type="title"/>
          </p:nvPr>
        </p:nvSpPr>
        <p:spPr>
          <a:xfrm>
            <a:off x="8477250" y="603504"/>
            <a:ext cx="3144774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Schoolbook"/>
              <a:buNone/>
              <a:defRPr b="0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1"/>
          <p:cNvSpPr txBox="1"/>
          <p:nvPr>
            <p:ph idx="1" type="body"/>
          </p:nvPr>
        </p:nvSpPr>
        <p:spPr>
          <a:xfrm>
            <a:off x="8477250" y="2386584"/>
            <a:ext cx="3144774" cy="3511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" name="Google Shape;7;p32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BFBFBF">
              <a:alpha val="6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32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cap="sq" cmpd="sng" w="9525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32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  <a:defRPr b="0" i="0" sz="4200" u="none" cap="none" strike="noStrik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32"/>
          <p:cNvSpPr txBox="1"/>
          <p:nvPr>
            <p:ph idx="1" type="body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Garamond"/>
              <a:buChar char="◦"/>
              <a:defRPr b="0" i="0" sz="15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11150" lvl="1" marL="914400" marR="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300"/>
              <a:buFont typeface="Garamond"/>
              <a:buChar char="◦"/>
              <a:defRPr b="0" i="0" sz="13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04800" lvl="2" marL="1371600" marR="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Char char="◦"/>
              <a:defRPr b="0" i="0" sz="1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04800" lvl="3" marL="1828800" marR="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Char char="◦"/>
              <a:defRPr b="0" i="0" sz="1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04800" lvl="4" marL="2286000" marR="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Garamond"/>
              <a:buChar char="◦"/>
              <a:defRPr b="0" i="0" sz="1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1" name="Google Shape;11;p32"/>
          <p:cNvSpPr txBox="1"/>
          <p:nvPr>
            <p:ph idx="10" type="dt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1" type="ftr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2" type="sldNum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 b="7733" l="0" r="0" t="7733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/>
          <p:nvPr/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"/>
          <p:cNvSpPr/>
          <p:nvPr/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cap="sq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"/>
          <p:cNvSpPr txBox="1"/>
          <p:nvPr>
            <p:ph type="ctrTitle"/>
          </p:nvPr>
        </p:nvSpPr>
        <p:spPr>
          <a:xfrm>
            <a:off x="1276055" y="2350017"/>
            <a:ext cx="4775075" cy="163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sk-SK" sz="4400">
                <a:solidFill>
                  <a:schemeClr val="dk1"/>
                </a:solidFill>
              </a:rPr>
              <a:t>LARP </a:t>
            </a:r>
            <a:endParaRPr/>
          </a:p>
        </p:txBody>
      </p:sp>
      <p:sp>
        <p:nvSpPr>
          <p:cNvPr id="111" name="Google Shape;111;p1"/>
          <p:cNvSpPr txBox="1"/>
          <p:nvPr>
            <p:ph idx="1" type="subTitle"/>
          </p:nvPr>
        </p:nvSpPr>
        <p:spPr>
          <a:xfrm>
            <a:off x="1276055" y="3990546"/>
            <a:ext cx="4775075" cy="55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k-SK">
                <a:solidFill>
                  <a:schemeClr val="dk1"/>
                </a:solidFill>
              </a:rPr>
              <a:t>Ako nástroj na vzdelávanie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/>
          <p:nvPr/>
        </p:nvSpPr>
        <p:spPr>
          <a:xfrm>
            <a:off x="1472241" y="3096883"/>
            <a:ext cx="973347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3. Design – sled vedomých rozhodnutí</a:t>
            </a:r>
            <a:endParaRPr/>
          </a:p>
        </p:txBody>
      </p:sp>
      <p:sp>
        <p:nvSpPr>
          <p:cNvPr id="181" name="Google Shape;181;p10"/>
          <p:cNvSpPr txBox="1"/>
          <p:nvPr/>
        </p:nvSpPr>
        <p:spPr>
          <a:xfrm>
            <a:off x="3797779" y="5715802"/>
            <a:ext cx="60945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Viem čo môj LARP robí a čo nie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 txBox="1"/>
          <p:nvPr/>
        </p:nvSpPr>
        <p:spPr>
          <a:xfrm>
            <a:off x="2921479" y="3053750"/>
            <a:ext cx="5523781" cy="810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4. Neúspech je vítaný</a:t>
            </a:r>
            <a:endParaRPr/>
          </a:p>
        </p:txBody>
      </p:sp>
      <p:sp>
        <p:nvSpPr>
          <p:cNvPr id="187" name="Google Shape;187;p11"/>
          <p:cNvSpPr txBox="1"/>
          <p:nvPr/>
        </p:nvSpPr>
        <p:spPr>
          <a:xfrm>
            <a:off x="4735541" y="5689923"/>
            <a:ext cx="18956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Fail faster</a:t>
            </a:r>
            <a:endParaRPr sz="2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/>
          <p:nvPr>
            <p:ph type="title"/>
          </p:nvPr>
        </p:nvSpPr>
        <p:spPr>
          <a:xfrm>
            <a:off x="1253707" y="1120767"/>
            <a:ext cx="2518913" cy="885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300"/>
              <a:buFont typeface="Century Schoolbook"/>
              <a:buNone/>
            </a:pPr>
            <a:r>
              <a:rPr lang="sk-SK" sz="5300"/>
              <a:t>Príbeh</a:t>
            </a:r>
            <a:endParaRPr/>
          </a:p>
        </p:txBody>
      </p:sp>
      <p:sp>
        <p:nvSpPr>
          <p:cNvPr id="193" name="Google Shape;193;p12"/>
          <p:cNvSpPr txBox="1"/>
          <p:nvPr/>
        </p:nvSpPr>
        <p:spPr>
          <a:xfrm>
            <a:off x="7916174" y="877863"/>
            <a:ext cx="390489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300"/>
              <a:buFont typeface="Century Schoolbook"/>
              <a:buNone/>
            </a:pPr>
            <a:r>
              <a:rPr i="0" lang="sk-SK" sz="53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Mechaniky</a:t>
            </a: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</p:txBody>
      </p:sp>
      <p:sp>
        <p:nvSpPr>
          <p:cNvPr id="194" name="Google Shape;194;p12"/>
          <p:cNvSpPr txBox="1"/>
          <p:nvPr/>
        </p:nvSpPr>
        <p:spPr>
          <a:xfrm>
            <a:off x="3772620" y="4778115"/>
            <a:ext cx="4937185" cy="885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600"/>
              <a:buFont typeface="Century Schoolbook"/>
              <a:buNone/>
            </a:pPr>
            <a:r>
              <a:rPr i="0" lang="sk-SK" sz="96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Postavy</a:t>
            </a:r>
            <a:endParaRPr i="0" sz="7000" cap="none">
              <a:solidFill>
                <a:srgbClr val="262626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5" name="Google Shape;195;p12"/>
          <p:cNvSpPr/>
          <p:nvPr/>
        </p:nvSpPr>
        <p:spPr>
          <a:xfrm>
            <a:off x="370936" y="3355675"/>
            <a:ext cx="11450128" cy="73325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Obrázok, na ktorom je osoba, stena, vnútri&#10;&#10;Automaticky generovaný popis" id="196" name="Google Shape;19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0307" y="2295768"/>
            <a:ext cx="34671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Príbeh </a:t>
            </a:r>
            <a:endParaRPr/>
          </a:p>
        </p:txBody>
      </p:sp>
      <p:sp>
        <p:nvSpPr>
          <p:cNvPr id="202" name="Google Shape;202;p13"/>
          <p:cNvSpPr txBox="1"/>
          <p:nvPr/>
        </p:nvSpPr>
        <p:spPr>
          <a:xfrm>
            <a:off x="1604512" y="2260121"/>
            <a:ext cx="6771737" cy="1952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Prenositeľnosť informácií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Vtiahnutie do hry – umocnenie zážitku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Barlička pre interakciu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Mechaniky</a:t>
            </a:r>
            <a:endParaRPr/>
          </a:p>
        </p:txBody>
      </p:sp>
      <p:sp>
        <p:nvSpPr>
          <p:cNvPr id="208" name="Google Shape;208;p14"/>
          <p:cNvSpPr txBox="1"/>
          <p:nvPr/>
        </p:nvSpPr>
        <p:spPr>
          <a:xfrm>
            <a:off x="1311214" y="2527540"/>
            <a:ext cx="4848045" cy="1952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Simulujeme reálny svet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Musia byť intuitívne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Nie prekomplikované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"/>
          <p:cNvSpPr txBox="1"/>
          <p:nvPr>
            <p:ph type="title"/>
          </p:nvPr>
        </p:nvSpPr>
        <p:spPr>
          <a:xfrm>
            <a:off x="1066800" y="746110"/>
            <a:ext cx="10058400" cy="1143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Postavy</a:t>
            </a:r>
            <a:endParaRPr/>
          </a:p>
        </p:txBody>
      </p:sp>
      <p:sp>
        <p:nvSpPr>
          <p:cNvPr id="214" name="Google Shape;214;p15"/>
          <p:cNvSpPr txBox="1"/>
          <p:nvPr/>
        </p:nvSpPr>
        <p:spPr>
          <a:xfrm>
            <a:off x="1311214" y="2527540"/>
            <a:ext cx="7090914" cy="324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Stojí a padá to na aktívnej zábave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Každý hráč je hlavná postava – súčasť hry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Dobre napísané postavy = dobrý LARP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Hlavná časť zážitku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Čo musí postava vedieť?</a:t>
            </a:r>
            <a:endParaRPr/>
          </a:p>
        </p:txBody>
      </p:sp>
      <p:sp>
        <p:nvSpPr>
          <p:cNvPr id="220" name="Google Shape;220;p16"/>
          <p:cNvSpPr txBox="1"/>
          <p:nvPr/>
        </p:nvSpPr>
        <p:spPr>
          <a:xfrm>
            <a:off x="1500995" y="2014194"/>
            <a:ext cx="7090914" cy="4537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Cieľ postavy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Motivácia pre cieľ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Charakter postavy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Vzťahy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highlight>
                  <a:srgbClr val="FFFF00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• Ako hrať postavu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highlight>
                  <a:srgbClr val="FFFF00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• Prečo ma nenávidíš?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"/>
          <p:cNvSpPr txBox="1"/>
          <p:nvPr>
            <p:ph type="title"/>
          </p:nvPr>
        </p:nvSpPr>
        <p:spPr>
          <a:xfrm>
            <a:off x="4448355" y="3006232"/>
            <a:ext cx="3677728" cy="711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Proces tvorby </a:t>
            </a:r>
            <a:endParaRPr/>
          </a:p>
        </p:txBody>
      </p:sp>
      <p:sp>
        <p:nvSpPr>
          <p:cNvPr id="226" name="Google Shape;226;p17"/>
          <p:cNvSpPr txBox="1"/>
          <p:nvPr/>
        </p:nvSpPr>
        <p:spPr>
          <a:xfrm>
            <a:off x="4065916" y="5530896"/>
            <a:ext cx="4586377" cy="711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Krok po kroku + tipy a triky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"/>
          <p:cNvSpPr txBox="1"/>
          <p:nvPr>
            <p:ph type="title"/>
          </p:nvPr>
        </p:nvSpPr>
        <p:spPr>
          <a:xfrm>
            <a:off x="4222630" y="3029991"/>
            <a:ext cx="3746740" cy="798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Uchopiť tému</a:t>
            </a:r>
            <a:endParaRPr/>
          </a:p>
        </p:txBody>
      </p:sp>
      <p:sp>
        <p:nvSpPr>
          <p:cNvPr id="232" name="Google Shape;232;p18"/>
          <p:cNvSpPr txBox="1"/>
          <p:nvPr/>
        </p:nvSpPr>
        <p:spPr>
          <a:xfrm>
            <a:off x="3518139" y="5858699"/>
            <a:ext cx="5155722" cy="711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Široká téma pokrýva menší cieľ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 txBox="1"/>
          <p:nvPr>
            <p:ph type="title"/>
          </p:nvPr>
        </p:nvSpPr>
        <p:spPr>
          <a:xfrm>
            <a:off x="3266536" y="2743200"/>
            <a:ext cx="6515819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Cieľ a desginerská výzva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>
            <p:ph type="title"/>
          </p:nvPr>
        </p:nvSpPr>
        <p:spPr>
          <a:xfrm>
            <a:off x="937404" y="1945183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Schoolbook"/>
              <a:buNone/>
            </a:pPr>
            <a:r>
              <a:rPr lang="sk-SK"/>
              <a:t>• Hranie rolí naživo </a:t>
            </a:r>
            <a:br>
              <a:rPr lang="sk-SK"/>
            </a:br>
            <a:r>
              <a:rPr lang="sk-SK"/>
              <a:t>• Sprostredkuje príbeh  </a:t>
            </a:r>
            <a:br>
              <a:rPr lang="sk-SK"/>
            </a:br>
            <a:r>
              <a:rPr lang="sk-SK"/>
              <a:t>• Aktívna zábava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"/>
          <p:cNvSpPr txBox="1"/>
          <p:nvPr>
            <p:ph type="title"/>
          </p:nvPr>
        </p:nvSpPr>
        <p:spPr>
          <a:xfrm>
            <a:off x="3779514" y="1930476"/>
            <a:ext cx="5199440" cy="927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Príbeh + mechaniky</a:t>
            </a:r>
            <a:endParaRPr/>
          </a:p>
        </p:txBody>
      </p:sp>
      <p:pic>
        <p:nvPicPr>
          <p:cNvPr descr="Obrázok, na ktorom je osoba, vnútri, stena, žena&#10;&#10;Automaticky generovaný popis" id="243" name="Google Shape;24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1668" y="2857574"/>
            <a:ext cx="4615132" cy="346134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0"/>
          <p:cNvSpPr txBox="1"/>
          <p:nvPr/>
        </p:nvSpPr>
        <p:spPr>
          <a:xfrm>
            <a:off x="962264" y="654273"/>
            <a:ext cx="45241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3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Dizajnérska hypotéza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1"/>
          <p:cNvSpPr txBox="1"/>
          <p:nvPr>
            <p:ph type="title"/>
          </p:nvPr>
        </p:nvSpPr>
        <p:spPr>
          <a:xfrm>
            <a:off x="3148641" y="2678428"/>
            <a:ext cx="589471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Brainstorm a triedenie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 txBox="1"/>
          <p:nvPr>
            <p:ph type="title"/>
          </p:nvPr>
        </p:nvSpPr>
        <p:spPr>
          <a:xfrm>
            <a:off x="4757468" y="2743200"/>
            <a:ext cx="267706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Time-line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 txBox="1"/>
          <p:nvPr>
            <p:ph type="title"/>
          </p:nvPr>
        </p:nvSpPr>
        <p:spPr>
          <a:xfrm>
            <a:off x="3730924" y="2743200"/>
            <a:ext cx="473015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Medailóny postáv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/>
          <p:nvPr/>
        </p:nvSpPr>
        <p:spPr>
          <a:xfrm>
            <a:off x="3452002" y="2743200"/>
            <a:ext cx="599392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Píš píš testuj testuj píš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3102634" y="2643922"/>
            <a:ext cx="598861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Dokumentuj a archivuj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"/>
          <p:cNvSpPr txBox="1"/>
          <p:nvPr>
            <p:ph type="title"/>
          </p:nvPr>
        </p:nvSpPr>
        <p:spPr>
          <a:xfrm>
            <a:off x="4377905" y="2647406"/>
            <a:ext cx="3436189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Typy a triky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"/>
          <p:cNvSpPr txBox="1"/>
          <p:nvPr/>
        </p:nvSpPr>
        <p:spPr>
          <a:xfrm>
            <a:off x="3396429" y="3086560"/>
            <a:ext cx="5399141" cy="6848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Zabi svojho miláčika</a:t>
            </a:r>
            <a:endParaRPr/>
          </a:p>
        </p:txBody>
      </p:sp>
      <p:pic>
        <p:nvPicPr>
          <p:cNvPr descr="Obrázok, na ktorom je vnútri, zavrieť, okuliare&#10;&#10;Automaticky generovaný popis" id="280" name="Google Shape;28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499" y="4451949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8"/>
          <p:cNvSpPr txBox="1"/>
          <p:nvPr/>
        </p:nvSpPr>
        <p:spPr>
          <a:xfrm>
            <a:off x="4122707" y="3053751"/>
            <a:ext cx="3946586" cy="750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Simplifikovať </a:t>
            </a:r>
            <a:endParaRPr/>
          </a:p>
        </p:txBody>
      </p:sp>
      <p:sp>
        <p:nvSpPr>
          <p:cNvPr id="286" name="Google Shape;286;p28"/>
          <p:cNvSpPr txBox="1"/>
          <p:nvPr/>
        </p:nvSpPr>
        <p:spPr>
          <a:xfrm>
            <a:off x="4122707" y="5668918"/>
            <a:ext cx="3946586" cy="711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Schoolbook"/>
              <a:buNone/>
            </a:pPr>
            <a:r>
              <a:rPr i="0" lang="sk-SK" sz="28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Reálnosť vs hrateľnosť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9"/>
          <p:cNvSpPr txBox="1"/>
          <p:nvPr/>
        </p:nvSpPr>
        <p:spPr>
          <a:xfrm>
            <a:off x="3533595" y="3131388"/>
            <a:ext cx="5124810" cy="750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Zabezpečiť bezpečie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>
            <p:ph type="title"/>
          </p:nvPr>
        </p:nvSpPr>
        <p:spPr>
          <a:xfrm>
            <a:off x="986676" y="2359250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Schoolbook"/>
              <a:buNone/>
            </a:pPr>
            <a:r>
              <a:rPr lang="sk-SK"/>
              <a:t>• Film s otvoreným koncom</a:t>
            </a:r>
            <a:br>
              <a:rPr lang="sk-SK"/>
            </a:br>
            <a:r>
              <a:rPr lang="sk-SK"/>
              <a:t>• Nič sa nedá pokaziť</a:t>
            </a:r>
            <a:br>
              <a:rPr lang="sk-SK"/>
            </a:br>
            <a:r>
              <a:rPr lang="sk-SK"/>
              <a:t>• Každá hra je jedinečná</a:t>
            </a:r>
            <a:br>
              <a:rPr lang="sk-SK"/>
            </a:b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 txBox="1"/>
          <p:nvPr/>
        </p:nvSpPr>
        <p:spPr>
          <a:xfrm>
            <a:off x="3533595" y="3131388"/>
            <a:ext cx="5124810" cy="750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Kradni ako umelec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 txBox="1"/>
          <p:nvPr/>
        </p:nvSpPr>
        <p:spPr>
          <a:xfrm>
            <a:off x="4951382" y="3053751"/>
            <a:ext cx="2289235" cy="750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i="0" lang="sk-SK" sz="4200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Fail fast</a:t>
            </a:r>
            <a:endParaRPr i="0" sz="4200" cap="none">
              <a:solidFill>
                <a:srgbClr val="262626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Typy LARPOV</a:t>
            </a:r>
            <a:endParaRPr/>
          </a:p>
        </p:txBody>
      </p:sp>
      <p:sp>
        <p:nvSpPr>
          <p:cNvPr id="127" name="Google Shape;127;p4"/>
          <p:cNvSpPr txBox="1"/>
          <p:nvPr/>
        </p:nvSpPr>
        <p:spPr>
          <a:xfrm>
            <a:off x="1311215" y="2527540"/>
            <a:ext cx="3786996" cy="324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k-SK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Komorné 2-3h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k-SK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Bitky (viac fyzické)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k-SK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Fantasy mestá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k-SK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Výpravné LARPy</a:t>
            </a:r>
            <a:endParaRPr b="0" i="0" sz="2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Obrázok, na ktorom je trávnik, strom, vonkajšie, obloha&#10;&#10;Automaticky generovaný popis" id="128" name="Google Shape;1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1709" y="907587"/>
            <a:ext cx="4840049" cy="2726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/>
          <p:nvPr/>
        </p:nvSpPr>
        <p:spPr>
          <a:xfrm>
            <a:off x="4424108" y="2825076"/>
            <a:ext cx="3343784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Schoolbook"/>
              <a:buNone/>
            </a:pPr>
            <a:r>
              <a:rPr b="0" i="0" lang="sk-SK" sz="4200" u="none" cap="none" strike="noStrik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Prečo LARP?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1055688" y="4810931"/>
            <a:ext cx="35294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k-SK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Emočne silný zážitok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1064738" y="1513919"/>
            <a:ext cx="439372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Bezpečné prostredie - alibi </a:t>
            </a:r>
            <a:endParaRPr/>
          </a:p>
        </p:txBody>
      </p:sp>
      <p:sp>
        <p:nvSpPr>
          <p:cNvPr id="136" name="Google Shape;136;p5"/>
          <p:cNvSpPr txBox="1"/>
          <p:nvPr/>
        </p:nvSpPr>
        <p:spPr>
          <a:xfrm>
            <a:off x="8662553" y="1513919"/>
            <a:ext cx="35294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Aktívna zábava</a:t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8662553" y="4820862"/>
            <a:ext cx="363622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Skúsenosť</a:t>
            </a:r>
            <a:endParaRPr/>
          </a:p>
        </p:txBody>
      </p:sp>
      <p:pic>
        <p:nvPicPr>
          <p:cNvPr id="138" name="Google Shape;13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2559" y="812364"/>
            <a:ext cx="126000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0399" y="2019804"/>
            <a:ext cx="143280" cy="76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 txBox="1"/>
          <p:nvPr>
            <p:ph type="title"/>
          </p:nvPr>
        </p:nvSpPr>
        <p:spPr>
          <a:xfrm>
            <a:off x="1066800" y="1005572"/>
            <a:ext cx="5029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Schoolbook"/>
              <a:buNone/>
            </a:pPr>
            <a:r>
              <a:rPr lang="sk-SK" sz="4000"/>
              <a:t>Skúsenostné učenie</a:t>
            </a:r>
            <a:endParaRPr/>
          </a:p>
        </p:txBody>
      </p:sp>
      <p:pic>
        <p:nvPicPr>
          <p:cNvPr id="145" name="Google Shape;14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544" y="241541"/>
            <a:ext cx="3318295" cy="497744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/>
          <p:cNvSpPr txBox="1"/>
          <p:nvPr/>
        </p:nvSpPr>
        <p:spPr>
          <a:xfrm>
            <a:off x="948906" y="2842405"/>
            <a:ext cx="283923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Nositeľ informácií</a:t>
            </a:r>
            <a:endParaRPr/>
          </a:p>
        </p:txBody>
      </p:sp>
      <p:sp>
        <p:nvSpPr>
          <p:cNvPr id="147" name="Google Shape;147;p6"/>
          <p:cNvSpPr txBox="1"/>
          <p:nvPr/>
        </p:nvSpPr>
        <p:spPr>
          <a:xfrm>
            <a:off x="4397615" y="2842405"/>
            <a:ext cx="11664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Postoj  </a:t>
            </a:r>
            <a:endParaRPr/>
          </a:p>
        </p:txBody>
      </p:sp>
      <p:sp>
        <p:nvSpPr>
          <p:cNvPr id="148" name="Google Shape;148;p6"/>
          <p:cNvSpPr txBox="1"/>
          <p:nvPr/>
        </p:nvSpPr>
        <p:spPr>
          <a:xfrm>
            <a:off x="6547288" y="2842405"/>
            <a:ext cx="165500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Soft skills</a:t>
            </a:r>
            <a:endParaRPr sz="2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149" name="Google Shape;149;p6"/>
          <p:cNvGrpSpPr/>
          <p:nvPr/>
        </p:nvGrpSpPr>
        <p:grpSpPr>
          <a:xfrm>
            <a:off x="4431199" y="2969124"/>
            <a:ext cx="1185480" cy="2620440"/>
            <a:chOff x="4431199" y="2969124"/>
            <a:chExt cx="1185480" cy="2620440"/>
          </a:xfrm>
        </p:grpSpPr>
        <p:pic>
          <p:nvPicPr>
            <p:cNvPr id="150" name="Google Shape;15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836559" y="2969124"/>
              <a:ext cx="157320" cy="2428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431199" y="4112484"/>
              <a:ext cx="1185480" cy="14770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2" name="Google Shape;152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21319" y="2770404"/>
            <a:ext cx="126000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71559" y="2710284"/>
            <a:ext cx="126000" cy="7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 txBox="1"/>
          <p:nvPr/>
        </p:nvSpPr>
        <p:spPr>
          <a:xfrm>
            <a:off x="3234559" y="5401576"/>
            <a:ext cx="380886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Reflexia - zvedomovanie</a:t>
            </a:r>
            <a:endParaRPr sz="2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/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Design thinking 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1460851" y="3437168"/>
            <a:ext cx="41011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Nástroj ako naplniť cieľ </a:t>
            </a:r>
            <a:endParaRPr/>
          </a:p>
        </p:txBody>
      </p:sp>
      <p:pic>
        <p:nvPicPr>
          <p:cNvPr id="161" name="Google Shape;1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 txBox="1"/>
          <p:nvPr/>
        </p:nvSpPr>
        <p:spPr>
          <a:xfrm>
            <a:off x="1460851" y="4154818"/>
            <a:ext cx="34131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Cieľ nie je výsledok</a:t>
            </a:r>
            <a:endParaRPr/>
          </a:p>
        </p:txBody>
      </p:sp>
      <p:sp>
        <p:nvSpPr>
          <p:cNvPr id="163" name="Google Shape;163;p7"/>
          <p:cNvSpPr txBox="1"/>
          <p:nvPr/>
        </p:nvSpPr>
        <p:spPr>
          <a:xfrm>
            <a:off x="1503982" y="2133568"/>
            <a:ext cx="30680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Spôsob myslenia</a:t>
            </a:r>
            <a:endParaRPr/>
          </a:p>
        </p:txBody>
      </p:sp>
      <p:sp>
        <p:nvSpPr>
          <p:cNvPr id="164" name="Google Shape;164;p7"/>
          <p:cNvSpPr txBox="1"/>
          <p:nvPr/>
        </p:nvSpPr>
        <p:spPr>
          <a:xfrm>
            <a:off x="1460851" y="2741508"/>
            <a:ext cx="439710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• Psycholoficka bezpečnosť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/>
          <p:nvPr>
            <p:ph type="title"/>
          </p:nvPr>
        </p:nvSpPr>
        <p:spPr>
          <a:xfrm>
            <a:off x="1843177" y="2743200"/>
            <a:ext cx="811170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1. Nepoznám výsledok dopredu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/>
          <p:nvPr>
            <p:ph type="title"/>
          </p:nvPr>
        </p:nvSpPr>
        <p:spPr>
          <a:xfrm>
            <a:off x="2041585" y="2743200"/>
            <a:ext cx="767175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200"/>
              <a:buFont typeface="Century Schoolbook"/>
              <a:buNone/>
            </a:pPr>
            <a:r>
              <a:rPr lang="sk-SK"/>
              <a:t>2. Každý problém má riešenie</a:t>
            </a:r>
            <a:endParaRPr/>
          </a:p>
        </p:txBody>
      </p:sp>
      <p:sp>
        <p:nvSpPr>
          <p:cNvPr id="175" name="Google Shape;175;p9"/>
          <p:cNvSpPr txBox="1"/>
          <p:nvPr/>
        </p:nvSpPr>
        <p:spPr>
          <a:xfrm>
            <a:off x="3797779" y="5715802"/>
            <a:ext cx="60945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Nie je jedna správna odpoveď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avonVTI">
  <a:themeElements>
    <a:clrScheme name="AnalogousFromLightSeedRightStep">
      <a:dk1>
        <a:srgbClr val="000000"/>
      </a:dk1>
      <a:lt1>
        <a:srgbClr val="FFFFFF"/>
      </a:lt1>
      <a:dk2>
        <a:srgbClr val="412B24"/>
      </a:dk2>
      <a:lt2>
        <a:srgbClr val="E5E8E2"/>
      </a:lt2>
      <a:accent1>
        <a:srgbClr val="AD7EDE"/>
      </a:accent1>
      <a:accent2>
        <a:srgbClr val="CC62D7"/>
      </a:accent2>
      <a:accent3>
        <a:srgbClr val="DE7EBF"/>
      </a:accent3>
      <a:accent4>
        <a:srgbClr val="D76280"/>
      </a:accent4>
      <a:accent5>
        <a:srgbClr val="DE8D7E"/>
      </a:accent5>
      <a:accent6>
        <a:srgbClr val="D29A4E"/>
      </a:accent6>
      <a:hlink>
        <a:srgbClr val="708B54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2022-04-27T08:23:11Z</dcterms:created>
  <dc:creator>Tomáš Stupeň</dc:creator>
</cp:coreProperties>
</file>